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200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66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83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834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3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1045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126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332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82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2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60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2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85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816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57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7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0CFFE8-0A69-4E02-9CF0-CF72F580451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060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tatarstan.ru/obuchenie_tat.htm" TargetMode="External"/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isk.yandex.ru/i/j19FiXcQFFcT8A" TargetMode="External"/><Relationship Id="rId4" Type="http://schemas.openxmlformats.org/officeDocument/2006/relationships/hyperlink" Target="https://mon.tatarstan.ru/obuchenie_rod.htm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325" y="151645"/>
            <a:ext cx="8001000" cy="29718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ПРОГРАММА ДОШКОЛЬНОГО ОБРАЗОВАНИЯ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8586" y="3309477"/>
            <a:ext cx="6400800" cy="107216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272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с татарским языком воспитания и обучения» Советского района города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Казани»</a:t>
            </a:r>
          </a:p>
          <a:p>
            <a:pPr algn="ctr"/>
            <a:endParaRPr lang="ru-RU" sz="2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 01.09.2023г.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7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078818" y="188914"/>
            <a:ext cx="7681383" cy="50323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Информация о воспитанниках МАДОУ «Детский сад № 272»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833188"/>
              </p:ext>
            </p:extLst>
          </p:nvPr>
        </p:nvGraphicFramePr>
        <p:xfrm>
          <a:off x="719667" y="1125539"/>
          <a:ext cx="7871884" cy="2929937"/>
        </p:xfrm>
        <a:graphic>
          <a:graphicData uri="http://schemas.openxmlformats.org/drawingml/2006/table">
            <a:tbl>
              <a:tblPr/>
              <a:tblGrid>
                <a:gridCol w="5375921"/>
                <a:gridCol w="2495963"/>
              </a:tblGrid>
              <a:tr h="62052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25" marR="914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детей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25" marR="914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85294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Первая группа раннего возраста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Вторая группа раннего возраста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 младшая группа</a:t>
                      </a:r>
                    </a:p>
                  </a:txBody>
                  <a:tcPr marL="91425" marR="914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C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1 до 2 лет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2 до 3 лет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3 до 4 лет</a:t>
                      </a:r>
                    </a:p>
                  </a:txBody>
                  <a:tcPr marL="91425" marR="914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  <a:tr h="465597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Средняя группа</a:t>
                      </a:r>
                    </a:p>
                  </a:txBody>
                  <a:tcPr marL="91425" marR="914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C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4 до 5 лет</a:t>
                      </a:r>
                    </a:p>
                  </a:txBody>
                  <a:tcPr marL="91425" marR="914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  <a:tr h="79225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Старшая группа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425" marR="914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C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5 до 6 лет</a:t>
                      </a:r>
                    </a:p>
                  </a:txBody>
                  <a:tcPr marL="91425" marR="914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854827"/>
              </p:ext>
            </p:extLst>
          </p:nvPr>
        </p:nvGraphicFramePr>
        <p:xfrm>
          <a:off x="8627905" y="1104405"/>
          <a:ext cx="1824567" cy="3740727"/>
        </p:xfrm>
        <a:graphic>
          <a:graphicData uri="http://schemas.openxmlformats.org/drawingml/2006/table">
            <a:tbl>
              <a:tblPr/>
              <a:tblGrid>
                <a:gridCol w="1824567"/>
              </a:tblGrid>
              <a:tr h="63273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групп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1456" marR="9145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2941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1456" marR="9145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  <a:tr h="47316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1456" marR="9145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  <a:tr h="35184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1456" marR="9145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  <a:tr h="65515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1456" marR="9145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  <a:tr h="59841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56" marR="9145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921784"/>
              </p:ext>
            </p:extLst>
          </p:nvPr>
        </p:nvGraphicFramePr>
        <p:xfrm>
          <a:off x="719667" y="3573016"/>
          <a:ext cx="7871884" cy="1290420"/>
        </p:xfrm>
        <a:graphic>
          <a:graphicData uri="http://schemas.openxmlformats.org/drawingml/2006/table">
            <a:tbl>
              <a:tblPr/>
              <a:tblGrid>
                <a:gridCol w="5375837"/>
                <a:gridCol w="2496047"/>
              </a:tblGrid>
              <a:tr h="64807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Подготовительная к школе  группа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1429" marR="9142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C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6 до 7 лет</a:t>
                      </a:r>
                    </a:p>
                  </a:txBody>
                  <a:tcPr marL="91429" marR="9142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  <a:tr h="64234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Разновозрастная группа</a:t>
                      </a:r>
                    </a:p>
                  </a:txBody>
                  <a:tcPr marL="91429" marR="9142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C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3 до 7 лет</a:t>
                      </a:r>
                    </a:p>
                  </a:txBody>
                  <a:tcPr marL="91429" marR="9142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830291"/>
              </p:ext>
            </p:extLst>
          </p:nvPr>
        </p:nvGraphicFramePr>
        <p:xfrm>
          <a:off x="1295400" y="5157788"/>
          <a:ext cx="8144934" cy="1223962"/>
        </p:xfrm>
        <a:graphic>
          <a:graphicData uri="http://schemas.openxmlformats.org/drawingml/2006/table">
            <a:tbl>
              <a:tblPr/>
              <a:tblGrid>
                <a:gridCol w="2111995"/>
                <a:gridCol w="6032939"/>
              </a:tblGrid>
              <a:tr h="1223962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Из них:</a:t>
                      </a:r>
                    </a:p>
                  </a:txBody>
                  <a:tcPr marL="91427" marR="9142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C7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 воспитанием и обучением на татарском языке - 4 группы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логопедические -  3 группы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•    с воспитанием и обучением на двух 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государственных языках - 6 групп</a:t>
                      </a:r>
                    </a:p>
                  </a:txBody>
                  <a:tcPr marL="91427" marR="9142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3F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05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" y="0"/>
            <a:ext cx="482534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ДО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0528" y="4198780"/>
            <a:ext cx="1121228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охватывает все образовательные области, представленные в ФГОС ДО: социально-коммуникативное развитие, познавательное развитие, речевое развитие, художественно-эстетическое развитие и физическое развитие. Содержание Программы и планируемые результаты, разработанные в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разработаны и реализуются не ниже уровня соответствующих содержания и планируемых результатов ФОП ДО.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498275" y="110468"/>
            <a:ext cx="2861954" cy="2518273"/>
            <a:chOff x="1357" y="899"/>
            <a:chExt cx="2884289" cy="2884289"/>
          </a:xfrm>
        </p:grpSpPr>
        <p:sp>
          <p:nvSpPr>
            <p:cNvPr id="6" name="Стрелка вниз 5"/>
            <p:cNvSpPr/>
            <p:nvPr/>
          </p:nvSpPr>
          <p:spPr>
            <a:xfrm rot="16200000">
              <a:off x="1357" y="899"/>
              <a:ext cx="2884289" cy="2884289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трелка вниз 4"/>
            <p:cNvSpPr/>
            <p:nvPr/>
          </p:nvSpPr>
          <p:spPr>
            <a:xfrm rot="21600000">
              <a:off x="1358" y="721970"/>
              <a:ext cx="2379538" cy="14421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>
                <a:solidFill>
                  <a:srgbClr val="C00000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830784" y="907938"/>
            <a:ext cx="19495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Программы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597735" y="110467"/>
            <a:ext cx="3206338" cy="2518274"/>
            <a:chOff x="3168346" y="0"/>
            <a:chExt cx="2884290" cy="2884289"/>
          </a:xfrm>
        </p:grpSpPr>
        <p:sp>
          <p:nvSpPr>
            <p:cNvPr id="10" name="Стрелка вниз 9"/>
            <p:cNvSpPr/>
            <p:nvPr/>
          </p:nvSpPr>
          <p:spPr>
            <a:xfrm rot="5400000">
              <a:off x="3168346" y="0"/>
              <a:ext cx="2884289" cy="2884289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rgbClr val="92D050"/>
            </a:solidFill>
            <a:ln w="1587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1" name="Стрелка вниз 4"/>
            <p:cNvSpPr/>
            <p:nvPr/>
          </p:nvSpPr>
          <p:spPr>
            <a:xfrm>
              <a:off x="3673098" y="721072"/>
              <a:ext cx="2379538" cy="144214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часть, формируемая участниками  образовательных отношений                </a:t>
              </a:r>
              <a:endPara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cs typeface="+mn-cs"/>
              </a:endParaRPr>
            </a:p>
          </p:txBody>
        </p:sp>
      </p:grpSp>
      <p:sp>
        <p:nvSpPr>
          <p:cNvPr id="12" name="Скругленный прямоугольник 11"/>
          <p:cNvSpPr/>
          <p:nvPr/>
        </p:nvSpPr>
        <p:spPr>
          <a:xfrm>
            <a:off x="5498276" y="2517566"/>
            <a:ext cx="2641223" cy="168121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ФОП ДО и составляет не менее 60% от общего объема Программы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035139" y="2517569"/>
            <a:ext cx="2641223" cy="168120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авторских и парциальных программ и составляет не более 40%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472052" y="1999172"/>
            <a:ext cx="0" cy="518397"/>
          </a:xfrm>
          <a:prstGeom prst="line">
            <a:avLst/>
          </a:prstGeom>
          <a:ln>
            <a:solidFill>
              <a:schemeClr val="bg1">
                <a:lumMod val="95000"/>
                <a:lumOff val="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455729" y="1999169"/>
            <a:ext cx="0" cy="518397"/>
          </a:xfrm>
          <a:prstGeom prst="line">
            <a:avLst/>
          </a:prstGeom>
          <a:ln>
            <a:solidFill>
              <a:schemeClr val="bg1">
                <a:lumMod val="95000"/>
                <a:lumOff val="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01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9619" y="2188295"/>
            <a:ext cx="866898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формируемая участниками образовательных отношений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02262" y="61394"/>
            <a:ext cx="588789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6330689" y="572739"/>
            <a:ext cx="237964" cy="4512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905247"/>
            <a:ext cx="1229753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 (ФОП ДО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publication.pravo.gov.ru/Document/View/0001202212280044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6883" y="3397829"/>
            <a:ext cx="113290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«Говорим по-татарски»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З.М.,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Кидрячева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Р.Г., Исаева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Р.С.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mon.tatarstan.ru/obuchenie_tat.htm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телдә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«Говорим на родном языке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Хазратова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Ф.В.,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З.М.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mon.tatarstan.ru/obuchenie_rod.htm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6883" y="5217457"/>
            <a:ext cx="111628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образовательная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дошкольного образования  «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Сөенеч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Радость познания»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Шаехова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Р.К.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disk.yandex.ru/i/j19FiXcQFFcT8A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4" name="Стрелка вниз 23"/>
          <p:cNvSpPr/>
          <p:nvPr/>
        </p:nvSpPr>
        <p:spPr>
          <a:xfrm>
            <a:off x="6568653" y="3066808"/>
            <a:ext cx="237964" cy="4512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90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9245" y="120524"/>
            <a:ext cx="82655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 Программы представлены: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761" y="397523"/>
            <a:ext cx="1178823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цели, задачи, принципы и  подходы к ее формированию;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•планируемые результаты освоения Программы в младенческом, раннем, дошкольном возрастах, а также на этапе завершения освоения Программы;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•характеристики особенностей развития детей младенческого, раннего и дошкольного возрастов;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•подходы к педагогической диагностике планируемых результатов.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52637" y="3394986"/>
            <a:ext cx="970213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 включает в себя: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761" y="3560273"/>
            <a:ext cx="1162594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содержание и планируемые результаты по каждой из образовательных областей для всех возрастных групп обучающихся; обозначает направления и задачи коррекционно-развивающей работы (далее –КРР) с детьми дошкольного возраста с особыми образовательными потребностями (далее –ООП) различных целевых групп, а также отдельные средства обучения и воспитания;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раскрывает задачи и направления воспитательной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42727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130" y="170359"/>
            <a:ext cx="1145968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обязательной части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Обеспечение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единых для РФ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Построение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(структурирование) содержания образовательной работы на основе учета возрастных и индивидуальных особенностей развития;</a:t>
            </a: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Обеспечение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algn="just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Достижение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образования;</a:t>
            </a: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Охрана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Обеспечение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163170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132" y="247869"/>
            <a:ext cx="1116280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вариативной части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устойчивого интереса у воспитанников к освоению татарского языка, желание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общаться на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татарском языке, формирование первоначальных умений и навыков практического владения татарским языком в устной форме (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УМК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«Говорим по-татарски» </a:t>
            </a:r>
            <a:r>
              <a:rPr lang="ru-RU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Зариповой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З.М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Кидрячевой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Р.Г.,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Исаевой Р.С.)</a:t>
            </a:r>
          </a:p>
          <a:p>
            <a:pPr marL="457200" indent="-457200" algn="just">
              <a:buAutoNum type="arabicPeriod"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устойчивого интереса у воспитанников к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владению в речи  родного татарского языка в совершенстве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желание общаться на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родном татарском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языке, формирование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навыков практического владения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родным татарским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языком в устной форме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по УМК «</a:t>
            </a:r>
            <a:r>
              <a:rPr lang="ru-RU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телдә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«Говорим на родном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языке» </a:t>
            </a:r>
            <a:r>
              <a:rPr lang="ru-RU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Хазратовой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Ф.В., </a:t>
            </a:r>
            <a:r>
              <a:rPr lang="ru-RU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Зариповой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З.М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воспитанников первичных представлений о малой Родине (республике Татарстан), социокультурных ценностях татарского народа, представлений о родном городе (город Казань), о традициях, праздниках, достопримечательностях, культуре и истории родного края, а также развитие чувства гордости и уважения к родному краю, малой Родине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региональной образовательной программе «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Сөенеч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Радость познания»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ШаеховойР.К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87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1896" y="760019"/>
            <a:ext cx="9654639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ФГОС ДО специфика дошкольного детства и системные особенности ДО делают неправомерными требования от ребенка дошкольного возраста конкретных образовательных достижений. Поэтому результаты освоения Программы представлены в виде целевых ориентиров ДО и представляют собой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характеристики возможных достижений ребенка к завершению ДО.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29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6062" y="138292"/>
            <a:ext cx="994360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 коррекционно-развивающей работы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и\или инклюзивное образование в МАДОУ направлено на обеспечение коррекции нарушений развития у различных категорий детей (целевые группы), включая детей с ООП, в том числе детей с ОВЗ и детей-инвалидов; оказание им квалифицированной помощи в освоении Программы, их разностороннее развитие с учетом возрастных и индивидуальных особенностей, социальной адаптации.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1881" y="3990156"/>
            <a:ext cx="1169719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 коррекционно-развивающей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работа для детей с ОВЗ реализуется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через: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-адаптированную образовательную программу дошкольного образования для детей с тяжелыми нарушениями речи (общим недоразвитием речи, фонетико-фонематическим недоразвитием речи (далее –АОП ДО для детей с ТНР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84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5043" y="1174575"/>
            <a:ext cx="853835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 формировании календарного плана воспитательной работы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включать в него мероприятия по ключевым направлениям воспитания детей. Календарный план воспитательной работы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неотъемлемой частью (приложением) Программы воспитания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•Все мероприятия должны проводиться с учетом ФОП ДО, а также возрастных, физиологических и психоэмоциональных особенностей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val="306970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E5040F0-20C5-3C30-A0E7-67BD3EDA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0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7CA5FA-4B8C-EA26-63C4-7F1788810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7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3433DB2-DF90-ABCA-30D9-4D908F3B4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4E28388-4FB3-149C-937C-AA99DF1DD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9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14FAE38-EB50-5357-5EA1-91D1D67AE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0E1EDB0-DA48-5366-C177-C1299C73C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5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C7ABD65-15CB-E5BF-AD33-409CD0286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1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E94374-27CD-60C4-1174-60BA9BF55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3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218</TotalTime>
  <Words>937</Words>
  <Application>Microsoft Office PowerPoint</Application>
  <PresentationFormat>Произвольный</PresentationFormat>
  <Paragraphs>90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Сектор</vt:lpstr>
      <vt:lpstr>ОБРАЗОВАТЕЛЬНАЯ ПРОГРАММА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о воспитанниках МАДОУ «Детский сад № 272»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Инга Кулекина</dc:creator>
  <cp:lastModifiedBy>Лилия</cp:lastModifiedBy>
  <cp:revision>25</cp:revision>
  <dcterms:created xsi:type="dcterms:W3CDTF">2023-08-14T16:01:10Z</dcterms:created>
  <dcterms:modified xsi:type="dcterms:W3CDTF">2023-11-14T09:00:37Z</dcterms:modified>
</cp:coreProperties>
</file>